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305" r:id="rId2"/>
    <p:sldId id="277" r:id="rId3"/>
    <p:sldId id="310" r:id="rId4"/>
    <p:sldId id="307" r:id="rId5"/>
    <p:sldId id="319" r:id="rId6"/>
    <p:sldId id="320" r:id="rId7"/>
    <p:sldId id="308" r:id="rId8"/>
    <p:sldId id="309" r:id="rId9"/>
    <p:sldId id="311" r:id="rId10"/>
    <p:sldId id="315" r:id="rId11"/>
    <p:sldId id="316" r:id="rId12"/>
    <p:sldId id="312" r:id="rId13"/>
    <p:sldId id="318" r:id="rId14"/>
    <p:sldId id="31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352" autoAdjust="0"/>
    <p:restoredTop sz="81818" autoAdjust="0"/>
  </p:normalViewPr>
  <p:slideViewPr>
    <p:cSldViewPr snapToGrid="0">
      <p:cViewPr varScale="1">
        <p:scale>
          <a:sx n="80" d="100"/>
          <a:sy n="80" d="100"/>
        </p:scale>
        <p:origin x="17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A2F6D-A7A5-4ABE-A6DF-95CE3C42EFA5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E75D9-3403-4E79-A4C8-4A0EB599F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96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90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29027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29028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  <a:endParaRPr lang="en-US" sz="1200" dirty="0"/>
          </a:p>
        </p:txBody>
      </p:sp>
      <p:sp>
        <p:nvSpPr>
          <p:cNvPr id="129029" name="Footer Placeholder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  <a:endParaRPr lang="en-US" sz="1200" dirty="0"/>
          </a:p>
        </p:txBody>
      </p:sp>
      <p:sp>
        <p:nvSpPr>
          <p:cNvPr id="129030" name="Slide Number Placeholder 6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r>
              <a:rPr lang="en-US" dirty="0"/>
              <a:t>##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2178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E75D9-3403-4E79-A4C8-4A0EB599F7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65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E75D9-3403-4E79-A4C8-4A0EB599F7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14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E75D9-3403-4E79-A4C8-4A0EB599F7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22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E75D9-3403-4E79-A4C8-4A0EB599F7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5460" y="959315"/>
            <a:ext cx="5760741" cy="2571891"/>
          </a:xfrm>
        </p:spPr>
        <p:txBody>
          <a:bodyPr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25460" y="3531207"/>
            <a:ext cx="5760741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59" y="6486939"/>
            <a:ext cx="102298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71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713" y="1645920"/>
            <a:ext cx="6571343" cy="3931920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1279567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4099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460" y="1756130"/>
            <a:ext cx="5764142" cy="205006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5460" y="3806198"/>
            <a:ext cx="576414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4362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5460" y="1645920"/>
            <a:ext cx="3125871" cy="39319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822" y="1645920"/>
            <a:ext cx="3125652" cy="39319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28685" y="379705"/>
            <a:ext cx="6571343" cy="1049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1279567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529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8131" y="1645922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none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8131" y="2456980"/>
            <a:ext cx="3125766" cy="3108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3822" y="1645921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none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3822" y="2454200"/>
            <a:ext cx="3125652" cy="3108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28685" y="379705"/>
            <a:ext cx="6571343" cy="1049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1279567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1735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28685" y="379705"/>
            <a:ext cx="6571343" cy="1049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1279567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805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87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854"/>
            <a:ext cx="9144000" cy="7429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468769"/>
            <a:ext cx="9144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/>
          <p:nvPr/>
        </p:nvCxnSpPr>
        <p:spPr>
          <a:xfrm>
            <a:off x="0" y="6121005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8685" y="379705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685" y="1789698"/>
            <a:ext cx="657134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8200176" y="6122157"/>
            <a:ext cx="694030" cy="503578"/>
          </a:xfrm>
          <a:prstGeom prst="rect">
            <a:avLst/>
          </a:prstGeom>
        </p:spPr>
        <p:txBody>
          <a:bodyPr vert="horz" lIns="68580" tIns="34290" rIns="68580" bIns="3429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8DBE3D-117D-42EE-ADA8-9F891399CB73}" type="slidenum">
              <a:rPr lang="en-US" sz="1350" b="0" smtClean="0">
                <a:solidFill>
                  <a:schemeClr val="bg1"/>
                </a:solidFill>
              </a:rPr>
              <a:pPr/>
              <a:t>‹#›</a:t>
            </a:fld>
            <a:endParaRPr lang="en-US" sz="135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78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51435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9CF268-7F11-4F6C-9937-7F3A3F22A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Cybercrime</a:t>
            </a:r>
          </a:p>
        </p:txBody>
      </p:sp>
    </p:spTree>
    <p:extLst>
      <p:ext uri="{BB962C8B-B14F-4D97-AF65-F5344CB8AC3E}">
        <p14:creationId xmlns:p14="http://schemas.microsoft.com/office/powerpoint/2010/main" val="377612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BACBA4-C931-BA47-98F2-1FF70D6CD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Malware: Ransomware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6244DB-658C-6B41-91D5-6743C8F78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Ransomware</a:t>
            </a:r>
            <a:endParaRPr lang="en-US" sz="1400" b="1" dirty="0">
              <a:solidFill>
                <a:schemeClr val="accent1"/>
              </a:solidFill>
            </a:endParaRPr>
          </a:p>
          <a:p>
            <a:pPr lvl="1"/>
            <a:r>
              <a:rPr lang="en-US" sz="1400" dirty="0"/>
              <a:t>A type of malware that threatens to publish the victim’s data or block access to it unless a ransom is paid</a:t>
            </a:r>
          </a:p>
          <a:p>
            <a:pPr lvl="1"/>
            <a:endParaRPr lang="en-US" sz="1400" dirty="0"/>
          </a:p>
          <a:p>
            <a:r>
              <a:rPr lang="en-US" sz="1700" dirty="0"/>
              <a:t>Examples:</a:t>
            </a:r>
          </a:p>
          <a:p>
            <a:pPr lvl="1"/>
            <a:r>
              <a:rPr lang="en-US" sz="1400" dirty="0"/>
              <a:t>First attack in 1989, </a:t>
            </a:r>
            <a:r>
              <a:rPr lang="en-US" sz="1400" dirty="0">
                <a:solidFill>
                  <a:schemeClr val="accent6"/>
                </a:solidFill>
              </a:rPr>
              <a:t>AIDS Trojan </a:t>
            </a:r>
            <a:r>
              <a:rPr lang="en-US" sz="1400" dirty="0"/>
              <a:t>asked users to pay $189 for an expired license. Attacker promised to donate profits to AIDS research</a:t>
            </a:r>
          </a:p>
          <a:p>
            <a:pPr lvl="1"/>
            <a:r>
              <a:rPr lang="en-US" sz="1400" dirty="0" err="1">
                <a:solidFill>
                  <a:schemeClr val="accent6"/>
                </a:solidFill>
              </a:rPr>
              <a:t>WannaCry</a:t>
            </a:r>
            <a:r>
              <a:rPr lang="en-US" sz="1400" dirty="0"/>
              <a:t> shut down hospital infrastructure in the UK</a:t>
            </a:r>
          </a:p>
          <a:p>
            <a:pPr lvl="2"/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60BA340-7135-204B-89CB-0F0172CAF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313" y="244796"/>
            <a:ext cx="1692013" cy="163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9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05B259-C819-594F-A1DF-BAB6B16BC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Malware: Spyware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70E1CF-446C-FC49-8C66-64B7B817A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Spyware</a:t>
            </a:r>
          </a:p>
          <a:p>
            <a:pPr lvl="1"/>
            <a:r>
              <a:rPr lang="en-US" dirty="0"/>
              <a:t>Obtain information from the user without their knowledge and transmits it</a:t>
            </a:r>
          </a:p>
          <a:p>
            <a:pPr lvl="1"/>
            <a:r>
              <a:rPr lang="en-US" dirty="0"/>
              <a:t>Runs in the background to collect information and monitor</a:t>
            </a:r>
          </a:p>
          <a:p>
            <a:pPr lvl="1"/>
            <a:r>
              <a:rPr lang="en-US" dirty="0"/>
              <a:t>Can slow down your computer</a:t>
            </a:r>
          </a:p>
          <a:p>
            <a:pPr lvl="1"/>
            <a:r>
              <a:rPr lang="en-US" dirty="0"/>
              <a:t>Can come from a malicious site or be included with genuine software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Adware</a:t>
            </a:r>
            <a:r>
              <a:rPr lang="en-US" dirty="0"/>
              <a:t>: any software that tracks your internet browsing habits to send you related ads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 err="1">
                <a:solidFill>
                  <a:schemeClr val="accent6"/>
                </a:solidFill>
              </a:rPr>
              <a:t>Kazaa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shipped with spyware included</a:t>
            </a:r>
          </a:p>
          <a:p>
            <a:pPr lvl="1"/>
            <a:r>
              <a:rPr lang="en-US" dirty="0" err="1">
                <a:solidFill>
                  <a:schemeClr val="accent6"/>
                </a:solidFill>
              </a:rPr>
              <a:t>Weatherbug</a:t>
            </a:r>
            <a:r>
              <a:rPr lang="en-US" dirty="0"/>
              <a:t> is a weather app which also keeps tracking data</a:t>
            </a:r>
          </a:p>
          <a:p>
            <a:pPr lvl="1"/>
            <a:r>
              <a:rPr lang="en-US" dirty="0"/>
              <a:t>Rogue security 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8FA658F-5B48-044D-A809-BA14F4650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704" y="241797"/>
            <a:ext cx="1637945" cy="175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4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6D43FA-61CA-264E-A375-C07DB0CD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protect yourself from malware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FF9CEF-8744-554A-ADFC-CB96117E5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Anti-malware software</a:t>
            </a:r>
          </a:p>
          <a:p>
            <a:r>
              <a:rPr lang="en-US" dirty="0"/>
              <a:t>Use a firewall</a:t>
            </a:r>
          </a:p>
          <a:p>
            <a:r>
              <a:rPr lang="en-US" dirty="0"/>
              <a:t>Don’t open emails or attachments from unknown senders</a:t>
            </a:r>
          </a:p>
          <a:p>
            <a:r>
              <a:rPr lang="en-US" dirty="0"/>
              <a:t>Think before you click on popups</a:t>
            </a:r>
          </a:p>
          <a:p>
            <a:r>
              <a:rPr lang="en-US" dirty="0"/>
              <a:t>Download software from official websites</a:t>
            </a:r>
          </a:p>
          <a:p>
            <a:r>
              <a:rPr lang="en-US" dirty="0"/>
              <a:t>Beware of free software</a:t>
            </a:r>
          </a:p>
        </p:txBody>
      </p:sp>
    </p:spTree>
    <p:extLst>
      <p:ext uri="{BB962C8B-B14F-4D97-AF65-F5344CB8AC3E}">
        <p14:creationId xmlns:p14="http://schemas.microsoft.com/office/powerpoint/2010/main" val="262173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88B63B-0D1C-D747-875C-D981257E4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96E5B4-8419-A842-A740-8CB88345C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Botnet</a:t>
            </a:r>
          </a:p>
          <a:p>
            <a:pPr lvl="1"/>
            <a:r>
              <a:rPr lang="en-US" dirty="0"/>
              <a:t>A network of computers infected with malware and controlled as a group without the owner’s knowledge</a:t>
            </a:r>
          </a:p>
          <a:p>
            <a:pPr lvl="1"/>
            <a:r>
              <a:rPr lang="en-US" dirty="0"/>
              <a:t>Often used to</a:t>
            </a:r>
          </a:p>
          <a:p>
            <a:pPr lvl="2"/>
            <a:r>
              <a:rPr lang="en-US" dirty="0"/>
              <a:t>send spam with viruses</a:t>
            </a:r>
          </a:p>
          <a:p>
            <a:pPr lvl="2"/>
            <a:r>
              <a:rPr lang="en-US" dirty="0"/>
              <a:t>spread malware</a:t>
            </a:r>
          </a:p>
          <a:p>
            <a:pPr lvl="2"/>
            <a:r>
              <a:rPr lang="en-US" dirty="0"/>
              <a:t>use your computer as part of a </a:t>
            </a:r>
            <a:r>
              <a:rPr lang="en-US" dirty="0" err="1"/>
              <a:t>DoS</a:t>
            </a:r>
            <a:r>
              <a:rPr lang="en-US" dirty="0"/>
              <a:t> attack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8074241-0F09-BA48-9F03-71B7F2225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20" y="4131227"/>
            <a:ext cx="7270230" cy="187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4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2073AF-36AE-F040-B537-C89F614AF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Denial of Service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C1868F-95E5-7F4E-ACDB-DAF72D7C4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DOS Attack</a:t>
            </a:r>
          </a:p>
          <a:p>
            <a:r>
              <a:rPr lang="en-US" dirty="0"/>
              <a:t>Render a machine or service unavailable by flooding it with illegitimate requests</a:t>
            </a:r>
          </a:p>
          <a:p>
            <a:r>
              <a:rPr lang="en-US" b="1" dirty="0">
                <a:solidFill>
                  <a:schemeClr val="accent1"/>
                </a:solidFill>
              </a:rPr>
              <a:t>Distributed DOS (DDoS) attack</a:t>
            </a:r>
            <a:r>
              <a:rPr lang="en-US" dirty="0"/>
              <a:t>: incoming traffic comes from many different sources</a:t>
            </a:r>
          </a:p>
          <a:p>
            <a:pPr lvl="1"/>
            <a:r>
              <a:rPr lang="en-US" dirty="0"/>
              <a:t>Many recent DDoS attacks use a </a:t>
            </a:r>
            <a:r>
              <a:rPr lang="en-US" b="1" dirty="0" err="1"/>
              <a:t>Mirai</a:t>
            </a:r>
            <a:r>
              <a:rPr lang="en-US" b="1" dirty="0"/>
              <a:t> botnet </a:t>
            </a:r>
            <a:r>
              <a:rPr lang="en-US" dirty="0"/>
              <a:t>that targets </a:t>
            </a:r>
            <a:r>
              <a:rPr lang="en-US" dirty="0" err="1"/>
              <a:t>IoT</a:t>
            </a:r>
            <a:r>
              <a:rPr lang="en-US" dirty="0"/>
              <a:t> devices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4ECB68C-C6F4-144F-B528-B11EBBCE2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361" y="3564087"/>
            <a:ext cx="3691458" cy="259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Cybercrime at a glance</a:t>
            </a:r>
          </a:p>
        </p:txBody>
      </p:sp>
      <p:sp>
        <p:nvSpPr>
          <p:cNvPr id="128002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Cybercrime</a:t>
            </a:r>
          </a:p>
          <a:p>
            <a:pPr lvl="1"/>
            <a:r>
              <a:rPr lang="en-US" sz="1700" dirty="0"/>
              <a:t>Illegal activity conducted on a computer</a:t>
            </a:r>
          </a:p>
          <a:p>
            <a:pPr lvl="1"/>
            <a:r>
              <a:rPr lang="en-US" sz="1600" dirty="0"/>
              <a:t>The computer is either a </a:t>
            </a:r>
            <a:r>
              <a:rPr lang="en-US" sz="1600" b="1" dirty="0"/>
              <a:t>tool</a:t>
            </a:r>
            <a:r>
              <a:rPr lang="en-US" sz="1600" dirty="0"/>
              <a:t>, or a </a:t>
            </a:r>
            <a:r>
              <a:rPr lang="en-US" sz="1600" b="1" dirty="0"/>
              <a:t>target</a:t>
            </a:r>
            <a:r>
              <a:rPr lang="en-US" sz="1600" dirty="0"/>
              <a:t>, or both</a:t>
            </a:r>
          </a:p>
          <a:p>
            <a:endParaRPr lang="en-US" sz="1900" dirty="0"/>
          </a:p>
          <a:p>
            <a:r>
              <a:rPr lang="en-US" sz="2000" b="1" dirty="0" err="1">
                <a:solidFill>
                  <a:schemeClr val="accent1"/>
                </a:solidFill>
              </a:rPr>
              <a:t>Cyberlaw</a:t>
            </a:r>
            <a:endParaRPr lang="en-US" sz="2000" b="1" dirty="0">
              <a:solidFill>
                <a:schemeClr val="accent1"/>
              </a:solidFill>
            </a:endParaRPr>
          </a:p>
          <a:p>
            <a:pPr lvl="1"/>
            <a:r>
              <a:rPr lang="en-US" sz="1600" dirty="0"/>
              <a:t>Area of law dedicated to cybercrime</a:t>
            </a:r>
          </a:p>
          <a:p>
            <a:pPr lvl="1"/>
            <a:r>
              <a:rPr lang="en-US" sz="1600" dirty="0"/>
              <a:t>Under developed or difficult to enforce in some countries</a:t>
            </a:r>
          </a:p>
          <a:p>
            <a:pPr lvl="2"/>
            <a:r>
              <a:rPr lang="en-US" sz="1600" dirty="0"/>
              <a:t>Ex: Love Bug Virus</a:t>
            </a:r>
          </a:p>
          <a:p>
            <a:pPr lvl="2"/>
            <a:r>
              <a:rPr lang="en-US" sz="1600" dirty="0"/>
              <a:t>Corrupting VB script that spread over email</a:t>
            </a:r>
          </a:p>
          <a:p>
            <a:pPr lvl="2"/>
            <a:r>
              <a:rPr lang="en-US" sz="1600" dirty="0"/>
              <a:t>Created in the Philippines</a:t>
            </a:r>
          </a:p>
        </p:txBody>
      </p:sp>
    </p:spTree>
    <p:extLst>
      <p:ext uri="{BB962C8B-B14F-4D97-AF65-F5344CB8AC3E}">
        <p14:creationId xmlns:p14="http://schemas.microsoft.com/office/powerpoint/2010/main" val="291524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DF8AAB-92FC-824C-AF78-62305C82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and tools of cybercrime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1394E6-44F1-DD4F-9CB5-1BB15DD44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Viewing or purchasing illegal content/merchandise</a:t>
            </a:r>
          </a:p>
          <a:p>
            <a:r>
              <a:rPr lang="en-US" dirty="0"/>
              <a:t>Identity theft</a:t>
            </a:r>
          </a:p>
          <a:p>
            <a:r>
              <a:rPr lang="en-US" dirty="0"/>
              <a:t>Cyberbullying and cyberstalking</a:t>
            </a:r>
          </a:p>
          <a:p>
            <a:r>
              <a:rPr lang="en-US" dirty="0"/>
              <a:t>Phishing attacks</a:t>
            </a:r>
          </a:p>
          <a:p>
            <a:r>
              <a:rPr lang="en-US" dirty="0"/>
              <a:t>Pharming</a:t>
            </a:r>
          </a:p>
          <a:p>
            <a:r>
              <a:rPr lang="en-US" dirty="0"/>
              <a:t>Spam</a:t>
            </a:r>
          </a:p>
          <a:p>
            <a:r>
              <a:rPr lang="en-US" b="1" dirty="0">
                <a:solidFill>
                  <a:schemeClr val="accent1"/>
                </a:solidFill>
              </a:rPr>
              <a:t>Malware</a:t>
            </a:r>
            <a:r>
              <a:rPr lang="en-US" dirty="0"/>
              <a:t>: malicious code or software designed to damage, disrupt, steal or negatively affect data, hosts, or networks</a:t>
            </a:r>
          </a:p>
          <a:p>
            <a:r>
              <a:rPr lang="en-US" dirty="0"/>
              <a:t>Botnets</a:t>
            </a:r>
          </a:p>
          <a:p>
            <a:r>
              <a:rPr lang="en-US" dirty="0"/>
              <a:t>Denial of Service (DOS) attacks</a:t>
            </a:r>
          </a:p>
        </p:txBody>
      </p:sp>
    </p:spTree>
    <p:extLst>
      <p:ext uri="{BB962C8B-B14F-4D97-AF65-F5344CB8AC3E}">
        <p14:creationId xmlns:p14="http://schemas.microsoft.com/office/powerpoint/2010/main" val="233407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386EDB-DC73-504F-8E94-DE5629605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Phishing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095C6F-2EBC-2040-83CF-8D00C99CA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685" y="1645920"/>
            <a:ext cx="6571343" cy="393192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Phishing</a:t>
            </a:r>
          </a:p>
          <a:p>
            <a:pPr lvl="1"/>
            <a:r>
              <a:rPr lang="en-US" dirty="0"/>
              <a:t>An attempt to obtain sensitive information by disguising as a trustworthy entity</a:t>
            </a:r>
          </a:p>
          <a:p>
            <a:pPr lvl="1"/>
            <a:r>
              <a:rPr lang="en-US" dirty="0"/>
              <a:t>Often used get sensitive information or download malware</a:t>
            </a:r>
          </a:p>
          <a:p>
            <a:pPr lvl="1"/>
            <a:r>
              <a:rPr lang="en-US" dirty="0"/>
              <a:t>Example: click on a URL or open attachment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Spear Phishing</a:t>
            </a:r>
            <a:r>
              <a:rPr lang="en-US" dirty="0"/>
              <a:t>: designed for a specific individual or organization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Whaling</a:t>
            </a:r>
            <a:r>
              <a:rPr lang="en-US" dirty="0"/>
              <a:t>: targeted at executive-level individuals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How to protect yourself</a:t>
            </a:r>
          </a:p>
          <a:p>
            <a:pPr lvl="1"/>
            <a:r>
              <a:rPr lang="en-US" dirty="0"/>
              <a:t>Be suspicious of links and attachments</a:t>
            </a:r>
          </a:p>
          <a:p>
            <a:pPr lvl="1"/>
            <a:r>
              <a:rPr lang="en-US" dirty="0"/>
              <a:t>Check spelling of URLs and emails</a:t>
            </a:r>
          </a:p>
          <a:p>
            <a:pPr lvl="1"/>
            <a:r>
              <a:rPr lang="en-US" dirty="0"/>
              <a:t>Contact supposed source of email with a new</a:t>
            </a:r>
            <a:br>
              <a:rPr lang="en-US" dirty="0"/>
            </a:br>
            <a:r>
              <a:rPr lang="en-US" dirty="0"/>
              <a:t>email (don’t hit reply)</a:t>
            </a:r>
          </a:p>
          <a:p>
            <a:pPr lvl="1"/>
            <a:r>
              <a:rPr lang="en-US" dirty="0"/>
              <a:t>Don’t post personal data publicly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FB058FF-EA6D-4642-9837-22E95143C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039" y="3972023"/>
            <a:ext cx="2293069" cy="1289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19AE515-B261-E846-8A2F-73CA30F2B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909" y="132703"/>
            <a:ext cx="1690907" cy="18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4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251DAF-66EC-B048-98E8-C5403649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291072-BB76-5444-B077-D574E87F8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Pharming</a:t>
            </a:r>
          </a:p>
          <a:p>
            <a:pPr lvl="1"/>
            <a:r>
              <a:rPr lang="en-US" dirty="0"/>
              <a:t>Fake website collects data you intended for real website</a:t>
            </a:r>
          </a:p>
          <a:p>
            <a:pPr lvl="1"/>
            <a:r>
              <a:rPr lang="en-US" dirty="0"/>
              <a:t>Can redirect requests for real website to the fake one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Fake Equifax site linked to by Equifax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270BD00-5E30-1346-9D81-09B4CF608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96" y="3267856"/>
            <a:ext cx="8225633" cy="31146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ECAB610-7AB9-F044-8AE6-6BD232592DDC}"/>
              </a:ext>
            </a:extLst>
          </p:cNvPr>
          <p:cNvSpPr txBox="1"/>
          <p:nvPr/>
        </p:nvSpPr>
        <p:spPr>
          <a:xfrm>
            <a:off x="6355831" y="6214902"/>
            <a:ext cx="729687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Fake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4A7626D-C8E7-994C-BDE4-DBCCD3AD7306}"/>
              </a:ext>
            </a:extLst>
          </p:cNvPr>
          <p:cNvSpPr txBox="1"/>
          <p:nvPr/>
        </p:nvSpPr>
        <p:spPr>
          <a:xfrm>
            <a:off x="1921239" y="6214902"/>
            <a:ext cx="67518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209929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0A7B12-D6ED-5949-9C95-19AE1A1F3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357550-6A47-3143-ACAC-89CDFA6C9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Spam</a:t>
            </a:r>
          </a:p>
          <a:p>
            <a:pPr lvl="1"/>
            <a:r>
              <a:rPr lang="en-US" sz="1400" dirty="0"/>
              <a:t>Mass distribution of unsolicited messages</a:t>
            </a:r>
          </a:p>
          <a:p>
            <a:pPr lvl="1"/>
            <a:r>
              <a:rPr lang="en-US" sz="1400" dirty="0"/>
              <a:t>Often used for phishing</a:t>
            </a:r>
          </a:p>
          <a:p>
            <a:pPr lvl="1"/>
            <a:r>
              <a:rPr lang="en-US" sz="1400" dirty="0"/>
              <a:t>Vehicle for malware, scams, and fraud</a:t>
            </a:r>
          </a:p>
          <a:p>
            <a:r>
              <a:rPr lang="en-US" sz="1400" dirty="0"/>
              <a:t>85% of all email traffic in 2016</a:t>
            </a:r>
          </a:p>
          <a:p>
            <a:r>
              <a:rPr lang="en-US" sz="1400" dirty="0"/>
              <a:t>Majority comes from the US</a:t>
            </a:r>
          </a:p>
          <a:p>
            <a:r>
              <a:rPr lang="en-US" sz="1400" dirty="0"/>
              <a:t>Burdens communication service providers</a:t>
            </a:r>
          </a:p>
          <a:p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D59D788-04DE-8140-A6C6-129C94349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330" y="219501"/>
            <a:ext cx="1535451" cy="164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2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D51E03-77C5-AB46-93B5-1CDDBFAE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Malware: Computer Virus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8B683D-F5EB-7B4D-B6E3-3BDAFB743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Computer Virus</a:t>
            </a:r>
          </a:p>
          <a:p>
            <a:pPr lvl="1"/>
            <a:r>
              <a:rPr lang="en-US" dirty="0"/>
              <a:t>Software capable of replicating itself by modifying other programs and inserting its own code</a:t>
            </a:r>
          </a:p>
          <a:p>
            <a:pPr lvl="1"/>
            <a:r>
              <a:rPr lang="en-US" dirty="0"/>
              <a:t>Spread to other systems by people</a:t>
            </a:r>
          </a:p>
          <a:p>
            <a:pPr lvl="1"/>
            <a:r>
              <a:rPr lang="en-US" dirty="0"/>
              <a:t>Often used for ransom, monitoring, control, or corrupting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8FBAF2A-DA3C-6846-BDD2-CFD229B02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00360"/>
            <a:ext cx="4355825" cy="385764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1187514-5778-1D44-93AE-8FD374EBE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623" y="71782"/>
            <a:ext cx="1731591" cy="185196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598DDB15-2233-4944-B3A6-07756F6B501D}"/>
              </a:ext>
            </a:extLst>
          </p:cNvPr>
          <p:cNvSpPr txBox="1">
            <a:spLocks/>
          </p:cNvSpPr>
          <p:nvPr/>
        </p:nvSpPr>
        <p:spPr>
          <a:xfrm>
            <a:off x="5291317" y="3203911"/>
            <a:ext cx="3499021" cy="2373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51435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5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14350" indent="-171450" algn="l" defTabSz="51435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857250" indent="-171450" algn="l" defTabSz="51435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00150" indent="-171450" algn="l" defTabSz="51435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05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543050" indent="-171450" algn="l" defTabSz="51435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Examples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accent6"/>
                </a:solidFill>
              </a:rPr>
              <a:t>Pikachu virus </a:t>
            </a:r>
            <a:r>
              <a:rPr lang="en-US" sz="1200" dirty="0"/>
              <a:t>can delete all system files on restart</a:t>
            </a:r>
          </a:p>
          <a:p>
            <a:pPr>
              <a:lnSpc>
                <a:spcPct val="100000"/>
              </a:lnSpc>
            </a:pPr>
            <a:r>
              <a:rPr lang="en-US" sz="1200" dirty="0" err="1">
                <a:solidFill>
                  <a:schemeClr val="accent6"/>
                </a:solidFill>
              </a:rPr>
              <a:t>Shamoon</a:t>
            </a:r>
            <a:r>
              <a:rPr lang="en-US" sz="1200" dirty="0"/>
              <a:t> uploads files to the attacker, erases them, and bricks the computer</a:t>
            </a:r>
          </a:p>
        </p:txBody>
      </p:sp>
    </p:spTree>
    <p:extLst>
      <p:ext uri="{BB962C8B-B14F-4D97-AF65-F5344CB8AC3E}">
        <p14:creationId xmlns:p14="http://schemas.microsoft.com/office/powerpoint/2010/main" val="83110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1FCA81-274F-0448-B0B6-5F831DFFA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Malware: Computer Worms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CA6187-627D-FD4E-B346-F3D6A576C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713" y="1645919"/>
            <a:ext cx="6571343" cy="4110303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Computer Worm</a:t>
            </a:r>
          </a:p>
          <a:p>
            <a:pPr lvl="1"/>
            <a:r>
              <a:rPr lang="en-US" sz="1400" dirty="0"/>
              <a:t>Standalone program that replicates itself using a computer network</a:t>
            </a:r>
          </a:p>
          <a:p>
            <a:pPr lvl="1"/>
            <a:r>
              <a:rPr lang="en-US" sz="1400" dirty="0"/>
              <a:t>Doesn’t need human help to </a:t>
            </a:r>
            <a:r>
              <a:rPr lang="en-US" sz="1400" dirty="0" err="1"/>
              <a:t>propogate</a:t>
            </a:r>
            <a:endParaRPr lang="en-US" sz="1400" dirty="0"/>
          </a:p>
          <a:p>
            <a:pPr lvl="1"/>
            <a:r>
              <a:rPr lang="en-US" sz="1400" dirty="0"/>
              <a:t>Often used for ransom, monitoring, control, or corrupting data</a:t>
            </a:r>
          </a:p>
          <a:p>
            <a:endParaRPr lang="en-US" sz="1400" dirty="0"/>
          </a:p>
          <a:p>
            <a:r>
              <a:rPr lang="en-US" sz="1600" dirty="0"/>
              <a:t>Examples</a:t>
            </a:r>
          </a:p>
          <a:p>
            <a:pPr lvl="1"/>
            <a:r>
              <a:rPr lang="en-US" sz="1400" dirty="0" err="1">
                <a:solidFill>
                  <a:schemeClr val="accent6"/>
                </a:solidFill>
              </a:rPr>
              <a:t>Stuxnet</a:t>
            </a:r>
            <a:r>
              <a:rPr lang="en-US" sz="1400" dirty="0"/>
              <a:t> specifically targeted Iran’s nuclear program, disrupted centrifuges</a:t>
            </a:r>
          </a:p>
          <a:p>
            <a:pPr lvl="1"/>
            <a:r>
              <a:rPr lang="en-US" sz="1400" dirty="0">
                <a:solidFill>
                  <a:schemeClr val="accent6"/>
                </a:solidFill>
              </a:rPr>
              <a:t>ILOVEYOU</a:t>
            </a:r>
            <a:r>
              <a:rPr lang="en-US" sz="1400" dirty="0"/>
              <a:t> stole login credentials</a:t>
            </a:r>
          </a:p>
          <a:p>
            <a:pPr lvl="1"/>
            <a:r>
              <a:rPr lang="en-US" sz="1400" dirty="0">
                <a:solidFill>
                  <a:schemeClr val="accent6"/>
                </a:solidFill>
              </a:rPr>
              <a:t>Morris Worm </a:t>
            </a:r>
            <a:r>
              <a:rPr lang="en-US" sz="1400" dirty="0"/>
              <a:t>intended to gauge the size of the internet, but made infected computers more susceptible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0C59546-5358-9E4F-A8EE-23E9D0897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494" y="150879"/>
            <a:ext cx="1821123" cy="177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7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B42AAF-575A-8E41-8E05-01B86E29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Malware: Trojan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BA343A1-1F47-FE41-BC27-9E75AC3D5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Trojan</a:t>
            </a:r>
            <a:endParaRPr lang="en-US" sz="1400" b="1" dirty="0">
              <a:solidFill>
                <a:schemeClr val="accent1"/>
              </a:solidFill>
            </a:endParaRPr>
          </a:p>
          <a:p>
            <a:pPr lvl="1"/>
            <a:r>
              <a:rPr lang="en-US" sz="1400" dirty="0"/>
              <a:t>Harmful software typically hidden in a legitimate-looking program</a:t>
            </a:r>
          </a:p>
          <a:p>
            <a:pPr lvl="1"/>
            <a:r>
              <a:rPr lang="en-US" sz="1400" dirty="0"/>
              <a:t>Doesn’t propagate</a:t>
            </a:r>
          </a:p>
          <a:p>
            <a:pPr lvl="1"/>
            <a:r>
              <a:rPr lang="en-US" sz="1400" dirty="0"/>
              <a:t>Often used for ransom, monitoring, control, backdoor access, or corrupting data</a:t>
            </a:r>
          </a:p>
          <a:p>
            <a:pPr lvl="1"/>
            <a:endParaRPr lang="en-US" sz="1400" dirty="0"/>
          </a:p>
          <a:p>
            <a:r>
              <a:rPr lang="en-US" sz="1800" dirty="0"/>
              <a:t>Examples</a:t>
            </a:r>
            <a:endParaRPr lang="en-US" sz="1400" dirty="0"/>
          </a:p>
          <a:p>
            <a:pPr lvl="1"/>
            <a:r>
              <a:rPr lang="en-US" sz="1400" dirty="0">
                <a:solidFill>
                  <a:schemeClr val="accent6"/>
                </a:solidFill>
              </a:rPr>
              <a:t>Zeus</a:t>
            </a:r>
            <a:r>
              <a:rPr lang="en-US" sz="1400" dirty="0"/>
              <a:t> is used to steal banking information with keystroke logging</a:t>
            </a:r>
          </a:p>
          <a:p>
            <a:pPr lvl="1"/>
            <a:r>
              <a:rPr lang="en-US" sz="1400" dirty="0" err="1">
                <a:solidFill>
                  <a:schemeClr val="accent6"/>
                </a:solidFill>
              </a:rPr>
              <a:t>Sakula</a:t>
            </a:r>
            <a:r>
              <a:rPr lang="en-US" sz="1400" dirty="0">
                <a:solidFill>
                  <a:schemeClr val="accent6"/>
                </a:solidFill>
              </a:rPr>
              <a:t> RAT</a:t>
            </a:r>
            <a:r>
              <a:rPr lang="en-US" sz="1400" dirty="0"/>
              <a:t> (remote access Trojan) affected </a:t>
            </a:r>
            <a:r>
              <a:rPr lang="en-US" sz="1400" dirty="0" smtClean="0"/>
              <a:t>the Office of Personnel Management (OPM)</a:t>
            </a:r>
            <a:endParaRPr lang="en-US" sz="1400" dirty="0"/>
          </a:p>
          <a:p>
            <a:pPr lvl="1"/>
            <a:r>
              <a:rPr lang="en-US" sz="1400" dirty="0"/>
              <a:t>Rogue security software: malicious fake 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66F4B41-85A1-2F47-BB92-91927EB4D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751" y="237351"/>
            <a:ext cx="1560609" cy="1669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F688F82-4CB1-FF40-8DCC-355EEC28EDAB}"/>
              </a:ext>
            </a:extLst>
          </p:cNvPr>
          <p:cNvSpPr txBox="1"/>
          <p:nvPr/>
        </p:nvSpPr>
        <p:spPr>
          <a:xfrm>
            <a:off x="1771610" y="5146325"/>
            <a:ext cx="204414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1400" dirty="0" err="1"/>
              <a:t>AntiVirus</a:t>
            </a:r>
            <a:r>
              <a:rPr lang="en-US" sz="1400" dirty="0"/>
              <a:t> 360</a:t>
            </a:r>
          </a:p>
          <a:p>
            <a:pPr lvl="1"/>
            <a:r>
              <a:rPr lang="en-US" sz="1400" dirty="0" err="1"/>
              <a:t>ContraVirus</a:t>
            </a:r>
            <a:endParaRPr lang="en-US" sz="1400" dirty="0"/>
          </a:p>
          <a:p>
            <a:pPr lvl="1"/>
            <a:r>
              <a:rPr lang="en-US" sz="1400" dirty="0" err="1"/>
              <a:t>MacSweeper</a:t>
            </a:r>
            <a:endParaRPr lang="en-US" sz="1400" dirty="0"/>
          </a:p>
          <a:p>
            <a:pPr lvl="1"/>
            <a:r>
              <a:rPr lang="en-US" sz="1400" dirty="0"/>
              <a:t>Spyware Quake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3F5DEFF-D2B7-DA49-8A6D-F9E76177CCA6}"/>
              </a:ext>
            </a:extLst>
          </p:cNvPr>
          <p:cNvSpPr/>
          <p:nvPr/>
        </p:nvSpPr>
        <p:spPr>
          <a:xfrm>
            <a:off x="3469908" y="5100786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1400" dirty="0" err="1"/>
              <a:t>SpywareStrike</a:t>
            </a:r>
            <a:endParaRPr lang="en-US" sz="1400" dirty="0"/>
          </a:p>
          <a:p>
            <a:pPr lvl="1"/>
            <a:r>
              <a:rPr lang="en-US" sz="1400" dirty="0" err="1"/>
              <a:t>UltimateCleaner</a:t>
            </a:r>
            <a:endParaRPr lang="en-US" sz="1400" dirty="0"/>
          </a:p>
          <a:p>
            <a:pPr lvl="1"/>
            <a:r>
              <a:rPr lang="en-US" sz="1400" dirty="0" err="1"/>
              <a:t>WinAntiVirus</a:t>
            </a:r>
            <a:r>
              <a:rPr lang="en-US" sz="1400" dirty="0"/>
              <a:t> Pro 2006</a:t>
            </a:r>
          </a:p>
          <a:p>
            <a:pPr lvl="1"/>
            <a:r>
              <a:rPr lang="en-US" sz="1400" dirty="0"/>
              <a:t>Windows Police Pro</a:t>
            </a:r>
          </a:p>
        </p:txBody>
      </p:sp>
    </p:spTree>
    <p:extLst>
      <p:ext uri="{BB962C8B-B14F-4D97-AF65-F5344CB8AC3E}">
        <p14:creationId xmlns:p14="http://schemas.microsoft.com/office/powerpoint/2010/main" val="127248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2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04B663"/>
      </a:accent4>
      <a:accent5>
        <a:srgbClr val="DF8822"/>
      </a:accent5>
      <a:accent6>
        <a:srgbClr val="BC410A"/>
      </a:accent6>
      <a:hlink>
        <a:srgbClr val="5977C4"/>
      </a:hlink>
      <a:folHlink>
        <a:srgbClr val="0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DC811A91-CB18-45D6-9419-650BF40B7ECF}" vid="{598A585A-E07E-4BD6-A205-C0FCB7E06E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629</TotalTime>
  <Words>706</Words>
  <Application>Microsoft Office PowerPoint</Application>
  <PresentationFormat>On-screen Show (4:3)</PresentationFormat>
  <Paragraphs>133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Century Gothic</vt:lpstr>
      <vt:lpstr>Theme2</vt:lpstr>
      <vt:lpstr>Cybercrime</vt:lpstr>
      <vt:lpstr>Cybercrime at a glance</vt:lpstr>
      <vt:lpstr>Types and tools of cybercrime</vt:lpstr>
      <vt:lpstr>Phishing attacks</vt:lpstr>
      <vt:lpstr>Pharming</vt:lpstr>
      <vt:lpstr>Spam</vt:lpstr>
      <vt:lpstr>Malware: Computer Virus</vt:lpstr>
      <vt:lpstr>Malware: Computer Worms</vt:lpstr>
      <vt:lpstr>Malware: Trojan</vt:lpstr>
      <vt:lpstr>Malware: Ransomware</vt:lpstr>
      <vt:lpstr>Malware: Spyware</vt:lpstr>
      <vt:lpstr>How to protect yourself from malware</vt:lpstr>
      <vt:lpstr>Botnets</vt:lpstr>
      <vt:lpstr>Denial of Service Attack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Privacy, Crime, and Security</dc:title>
  <dc:creator>Singh, Aditi</dc:creator>
  <cp:lastModifiedBy>template</cp:lastModifiedBy>
  <cp:revision>107</cp:revision>
  <dcterms:created xsi:type="dcterms:W3CDTF">2016-03-10T23:48:19Z</dcterms:created>
  <dcterms:modified xsi:type="dcterms:W3CDTF">2018-04-02T17:03:57Z</dcterms:modified>
</cp:coreProperties>
</file>